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4.png" ContentType="image/png"/>
  <Override PartName="/ppt/media/image3.png" ContentType="image/png"/>
  <Override PartName="/ppt/media/image9.png" ContentType="image/png"/>
  <Override PartName="/ppt/media/image7.png" ContentType="image/png"/>
  <Override PartName="/ppt/media/image17.jpeg" ContentType="image/jpeg"/>
  <Override PartName="/ppt/media/image16.jpeg" ContentType="image/jpeg"/>
  <Override PartName="/ppt/media/image15.png" ContentType="image/png"/>
  <Override PartName="/ppt/media/image5.jpeg" ContentType="image/jpeg"/>
  <Override PartName="/ppt/media/image11.png" ContentType="image/png"/>
  <Override PartName="/ppt/media/image2.jpeg" ContentType="image/jpeg"/>
  <Override PartName="/ppt/media/image6.jpeg" ContentType="image/jpeg"/>
  <Override PartName="/ppt/media/image1.jpeg" ContentType="image/jpeg"/>
  <Override PartName="/ppt/media/image8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notesSlides/_rels/notesSlide21.xml.rels" ContentType="application/vnd.openxmlformats-package.relationships+xml"/>
  <Override PartName="/ppt/notesSlides/_rels/notesSlide1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_rels/.rels" ContentType="application/vnd.openxmlformats-package.relationships+xml"/>
  <Override PartName="/customXml/itemProps3.xml" ContentType="application/vnd.openxmlformats-officedocument.customXmlPropertie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customXml/itemProps2.xml" ContentType="application/vnd.openxmlformats-officedocument.customXmlProperties+xml"/>
  <Override PartName="/customXml/item1.xml" ContentType="application/xml"/>
  <Override PartName="/customXml/item2.xml" ContentType="application/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23B5900-F14F-48A2-8DCA-D829073C0F5F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14D4F82-81C2-4386-9F11-82871CAD20FE}" type="slidenum">
              <a:rPr b="0" lang="en-US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E0DE231-5E8A-4029-9AFC-8DE55C59A9A0}" type="slidenum">
              <a:rPr b="0" lang="en-US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978560" y="3733560"/>
            <a:ext cx="8229600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1978560" y="5462280"/>
            <a:ext cx="8229600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1109880" y="3920400"/>
            <a:ext cx="9966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Corbel"/>
              </a:rPr>
              <a:t>Stage Cliiink</a:t>
            </a:r>
            <a:endParaRPr b="0" lang="fr-FR" sz="66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709640" y="5598360"/>
            <a:ext cx="876708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orbel"/>
              </a:rPr>
              <a:t>Octobre 2020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89" name="Picture 6" descr=""/>
          <p:cNvPicPr/>
          <p:nvPr/>
        </p:nvPicPr>
        <p:blipFill>
          <a:blip r:embed="rId1"/>
          <a:srcRect l="-10" t="12203" r="42" b="48360"/>
          <a:stretch/>
        </p:blipFill>
        <p:spPr>
          <a:xfrm>
            <a:off x="352440" y="285120"/>
            <a:ext cx="11486520" cy="34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Jeux de données sur la collecte du verre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2 jeux de données distincts (2017-2019 et 2020)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Manque de correspondance entre les jeux de données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_1" descr=""/>
          <p:cNvPicPr/>
          <p:nvPr/>
        </p:nvPicPr>
        <p:blipFill>
          <a:blip r:embed="rId1"/>
          <a:stretch/>
        </p:blipFill>
        <p:spPr>
          <a:xfrm>
            <a:off x="1533240" y="693000"/>
            <a:ext cx="9647640" cy="534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109880" y="882360"/>
            <a:ext cx="9966240" cy="29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data visualisation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709640" y="3869640"/>
            <a:ext cx="876708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Graphiques et débuts d’interprétation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Collecteurs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16" name="Content Placeholder 4" descr=""/>
          <p:cNvPicPr/>
          <p:nvPr/>
        </p:nvPicPr>
        <p:blipFill>
          <a:blip r:embed="rId1"/>
          <a:stretch/>
        </p:blipFill>
        <p:spPr>
          <a:xfrm>
            <a:off x="1041840" y="2477880"/>
            <a:ext cx="3275280" cy="315468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6" descr=""/>
          <p:cNvPicPr/>
          <p:nvPr/>
        </p:nvPicPr>
        <p:blipFill>
          <a:blip r:embed="rId2"/>
          <a:stretch/>
        </p:blipFill>
        <p:spPr>
          <a:xfrm>
            <a:off x="5965920" y="2477880"/>
            <a:ext cx="3815640" cy="31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Collecteurs (2)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19" name="Content Placeholder 4" descr=""/>
          <p:cNvPicPr/>
          <p:nvPr/>
        </p:nvPicPr>
        <p:blipFill>
          <a:blip r:embed="rId1"/>
          <a:stretch/>
        </p:blipFill>
        <p:spPr>
          <a:xfrm>
            <a:off x="1443600" y="2057400"/>
            <a:ext cx="9270720" cy="40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37000" y="1729080"/>
            <a:ext cx="10867680" cy="4638240"/>
          </a:xfrm>
          <a:prstGeom prst="rect">
            <a:avLst/>
          </a:prstGeom>
          <a:ln w="0"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1080000" y="720000"/>
            <a:ext cx="828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 de verre (1)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67800" y="1882440"/>
            <a:ext cx="10867680" cy="4464000"/>
          </a:xfrm>
          <a:prstGeom prst="rect">
            <a:avLst/>
          </a:prstGeom>
          <a:ln w="0">
            <a:noFill/>
          </a:ln>
        </p:spPr>
      </p:pic>
      <p:sp>
        <p:nvSpPr>
          <p:cNvPr id="123" name="TextShape 1"/>
          <p:cNvSpPr txBox="1"/>
          <p:nvPr/>
        </p:nvSpPr>
        <p:spPr>
          <a:xfrm>
            <a:off x="1440000" y="720000"/>
            <a:ext cx="6120000" cy="67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Collecte de verre (2)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09880" y="882360"/>
            <a:ext cx="9966240" cy="29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géovisualisation 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709640" y="3869640"/>
            <a:ext cx="876708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Carte interactive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Aperçu 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7" name="Content Placeholder 4" descr=""/>
          <p:cNvPicPr/>
          <p:nvPr/>
        </p:nvPicPr>
        <p:blipFill>
          <a:blip r:embed="rId1"/>
          <a:stretch/>
        </p:blipFill>
        <p:spPr>
          <a:xfrm>
            <a:off x="845640" y="1965960"/>
            <a:ext cx="6995880" cy="405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080000" y="134424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6000" spc="-1" strike="noStrike">
                <a:solidFill>
                  <a:srgbClr val="f6f9d4"/>
                </a:solidFill>
                <a:latin typeface="Arial"/>
              </a:rPr>
              <a:t>Conclusion </a:t>
            </a:r>
            <a:endParaRPr b="0" lang="fr-FR" sz="6000" spc="-1" strike="noStrike">
              <a:solidFill>
                <a:srgbClr val="f6f9d4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109880" y="882360"/>
            <a:ext cx="9966240" cy="29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CONTEXTE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709640" y="3869640"/>
            <a:ext cx="876708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900000" y="2160000"/>
            <a:ext cx="756000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Dans cet objectif de conseil auprès de la CACPL, notre mission s’est orienté autour des tâches suivantes :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l’exploitation des données fournies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leur nettoyage préalable (détection d’anomalies)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leur transfert sur un SGBD (Système de Gestion de Base de Données)  adéquat en données structurées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la récupération de jeux de données complémentaires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l’établissement de statistiques et graphiques pertinents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leur exploitation via une interface simplifiée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- la mise en avant de facteurs significatifs de performance et d’optimisation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620000" y="900000"/>
            <a:ext cx="4500000" cy="12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Objectifs du stage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solidFill>
              <a:srgbClr val="ffffff"/>
            </a:solidFill>
            <a:round/>
          </a:ln>
          <a:scene3d>
            <a:camera prst="orthographicFront"/>
            <a:lightRig dir="t" rig="fla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5860080" y="609480"/>
            <a:ext cx="582624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orbel"/>
              </a:rPr>
              <a:t>Merci de votre attention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33" name="Picture 3" descr=""/>
          <p:cNvPicPr/>
          <p:nvPr/>
        </p:nvPicPr>
        <p:blipFill>
          <a:blip r:embed="rId1"/>
          <a:srcRect l="11079" t="0" r="11079" b="0"/>
          <a:stretch/>
        </p:blipFill>
        <p:spPr>
          <a:xfrm>
            <a:off x="232920" y="243720"/>
            <a:ext cx="5431680" cy="6377040"/>
          </a:xfrm>
          <a:prstGeom prst="rect">
            <a:avLst/>
          </a:prstGeom>
          <a:ln w="0"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6095880" y="2057400"/>
            <a:ext cx="5038200" cy="40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Lukas CLAVE</a:t>
            </a: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Stéphane FERNANDES</a:t>
            </a: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Tarek BOUHARAOUI </a:t>
            </a: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orbel"/>
              </a:rPr>
              <a:t>Anthony JACQUEMIN</a:t>
            </a: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22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228600" y="243720"/>
            <a:ext cx="11723760" cy="6377040"/>
          </a:xfrm>
          <a:prstGeom prst="rect">
            <a:avLst/>
          </a:prstGeom>
          <a:noFill/>
          <a:ln w="1270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5"/>
          <p:cNvSpPr/>
          <p:nvPr/>
        </p:nvSpPr>
        <p:spPr>
          <a:xfrm>
            <a:off x="6300000" y="4320000"/>
            <a:ext cx="27000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900000" y="1980000"/>
            <a:ext cx="954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La CACPL (Communauté d’Agglomération Cannes Pays de Lérins) gère la collecte et le traitement des déchets de Cannes, Le Cannet, Mandelieu-la-Napoule, Mougins et Théoule-sur-Mer. 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Elle souhaite être orientée dans sa gestion actuelle et disposer d’un tableau de bord pour mieux appréhender plusieurs facteurs de performance et d’optimisation à apporter à leur environnement actuel (en particulier quant au dispositif Cliiink, la répartition actuelle des collecteurs de déchets, l’impact des professionnels dans la collecte).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solidFill>
                  <a:srgbClr val="a6b727"/>
                </a:solidFill>
                <a:latin typeface="Arial"/>
              </a:rPr>
              <a:t>Elle dispose à cet effet de jeux de données référençant l’ensemble des conteneurs et incinérateurs de l’agglomération ainsi que l’évolution de leur utilisation dans le temps.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080000" y="720000"/>
            <a:ext cx="4500000" cy="12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Contexte et objectif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CACPL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Communauté d’Agglomération Cannes Pays de Lérins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Créée le 1</a:t>
            </a:r>
            <a:r>
              <a:rPr b="0" lang="fr-FR" sz="2200" spc="-1" strike="noStrike" baseline="30000">
                <a:solidFill>
                  <a:srgbClr val="a6b727"/>
                </a:solidFill>
                <a:latin typeface="Corbel"/>
              </a:rPr>
              <a:t>er</a:t>
            </a: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 janvier 2014 suite à la loi sur la réforme territoriale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Regroupe 5 villes :</a:t>
            </a:r>
            <a:endParaRPr b="0" lang="fr-FR" sz="2200" spc="-1" strike="noStrike">
              <a:latin typeface="Arial"/>
            </a:endParaRPr>
          </a:p>
          <a:p>
            <a:pPr lvl="1" marL="45720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Cannes</a:t>
            </a:r>
            <a:endParaRPr b="0" lang="fr-FR" sz="2000" spc="-1" strike="noStrike">
              <a:latin typeface="Arial"/>
            </a:endParaRPr>
          </a:p>
          <a:p>
            <a:pPr lvl="1" marL="45720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Le Cannet</a:t>
            </a:r>
            <a:endParaRPr b="0" lang="fr-FR" sz="2000" spc="-1" strike="noStrike">
              <a:latin typeface="Arial"/>
            </a:endParaRPr>
          </a:p>
          <a:p>
            <a:pPr lvl="1" marL="45720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Mandelieu-la-Napoule</a:t>
            </a:r>
            <a:endParaRPr b="0" lang="fr-FR" sz="2000" spc="-1" strike="noStrike">
              <a:latin typeface="Arial"/>
            </a:endParaRPr>
          </a:p>
          <a:p>
            <a:pPr lvl="1" marL="45720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Mougins </a:t>
            </a:r>
            <a:endParaRPr b="0" lang="fr-FR" sz="2000" spc="-1" strike="noStrike">
              <a:latin typeface="Arial"/>
            </a:endParaRPr>
          </a:p>
          <a:p>
            <a:pPr lvl="1" marL="45720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000" spc="-1" strike="noStrike">
                <a:solidFill>
                  <a:srgbClr val="a6b727"/>
                </a:solidFill>
                <a:latin typeface="Corbel"/>
              </a:rPr>
              <a:t>Théoule-sur-Mer</a:t>
            </a:r>
            <a:endParaRPr b="0" lang="fr-FR" sz="20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2</a:t>
            </a:r>
            <a:r>
              <a:rPr b="0" lang="fr-FR" sz="2200" spc="-1" strike="noStrike" baseline="30000">
                <a:solidFill>
                  <a:srgbClr val="a6b727"/>
                </a:solidFill>
                <a:latin typeface="Corbel"/>
              </a:rPr>
              <a:t>ème</a:t>
            </a: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 agglomération des Alpes-Maritimes avec 160 557 habitants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</p:txBody>
      </p:sp>
      <p:pic>
        <p:nvPicPr>
          <p:cNvPr id="96" name="Picture 4" descr=""/>
          <p:cNvPicPr/>
          <p:nvPr/>
        </p:nvPicPr>
        <p:blipFill>
          <a:blip r:embed="rId1"/>
          <a:stretch/>
        </p:blipFill>
        <p:spPr>
          <a:xfrm>
            <a:off x="9297360" y="425880"/>
            <a:ext cx="2433600" cy="22575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2"/>
          <a:stretch/>
        </p:blipFill>
        <p:spPr>
          <a:xfrm>
            <a:off x="5207040" y="3071520"/>
            <a:ext cx="2128320" cy="212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ntent Placeholder 2" descr=""/>
          <p:cNvPicPr/>
          <p:nvPr/>
        </p:nvPicPr>
        <p:blipFill>
          <a:blip r:embed="rId1"/>
          <a:stretch/>
        </p:blipFill>
        <p:spPr>
          <a:xfrm>
            <a:off x="1143000" y="2221560"/>
            <a:ext cx="9871920" cy="3709440"/>
          </a:xfrm>
          <a:prstGeom prst="rect">
            <a:avLst/>
          </a:prstGeom>
          <a:ln w="0">
            <a:noFill/>
          </a:ln>
        </p:spPr>
      </p:pic>
      <p:pic>
        <p:nvPicPr>
          <p:cNvPr id="99" name="Content Placeholder 4" descr=""/>
          <p:cNvPicPr/>
          <p:nvPr/>
        </p:nvPicPr>
        <p:blipFill>
          <a:blip r:embed="rId2"/>
          <a:stretch/>
        </p:blipFill>
        <p:spPr>
          <a:xfrm>
            <a:off x="4178160" y="332280"/>
            <a:ext cx="3801600" cy="160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Cliiink dans la CACPL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01" name="Content Placeholder 4" descr=""/>
          <p:cNvPicPr/>
          <p:nvPr/>
        </p:nvPicPr>
        <p:blipFill>
          <a:blip r:embed="rId1"/>
          <a:stretch/>
        </p:blipFill>
        <p:spPr>
          <a:xfrm>
            <a:off x="7980840" y="803520"/>
            <a:ext cx="3183480" cy="193860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  <a:ea typeface="DejaVu Sans"/>
              </a:rPr>
              <a:t>Dispositif récent (moins de 2 ans)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  <a:ea typeface="DejaVu Sans"/>
              </a:rPr>
              <a:t>~2 000 000 de dépôts atteints fin 2019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  <a:ea typeface="DejaVu Sans"/>
              </a:rPr>
              <a:t>28 885 abonnés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00"/>
              </a:spcBef>
            </a:pP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2200" spc="-1" strike="noStrike">
              <a:latin typeface="Arial"/>
            </a:endParaRPr>
          </a:p>
          <a:p>
            <a:pPr marL="45720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endParaRPr b="0" lang="fr-FR" sz="22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2"/>
          <a:stretch/>
        </p:blipFill>
        <p:spPr>
          <a:xfrm>
            <a:off x="1806120" y="3631320"/>
            <a:ext cx="4421160" cy="271404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9" descr=""/>
          <p:cNvPicPr/>
          <p:nvPr/>
        </p:nvPicPr>
        <p:blipFill>
          <a:blip r:embed="rId3"/>
          <a:stretch/>
        </p:blipFill>
        <p:spPr>
          <a:xfrm>
            <a:off x="8455320" y="3081600"/>
            <a:ext cx="2234880" cy="335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109880" y="882360"/>
            <a:ext cx="9966240" cy="29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Analyse </a:t>
            </a:r>
            <a:br/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et</a:t>
            </a:r>
            <a:br/>
            <a:r>
              <a:rPr b="1" lang="fr-FR" sz="7200" spc="-1" strike="noStrike" cap="all">
                <a:solidFill>
                  <a:srgbClr val="ffffff"/>
                </a:solidFill>
                <a:latin typeface="Corbel"/>
              </a:rPr>
              <a:t> MODELISATION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709640" y="3869640"/>
            <a:ext cx="876708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fr-FR" sz="2200" spc="-1" strike="noStrike">
                <a:solidFill>
                  <a:srgbClr val="ffffff"/>
                </a:solidFill>
                <a:latin typeface="Corbel"/>
              </a:rPr>
              <a:t>Base de données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a6b727"/>
                </a:solidFill>
                <a:latin typeface="Corbel"/>
              </a:rPr>
              <a:t>Jeu de données initial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Inventaire des déchèteries et des collecteurs </a:t>
            </a:r>
            <a:endParaRPr b="0" lang="fr-FR" sz="2200" spc="-1" strike="noStrike">
              <a:latin typeface="Arial"/>
            </a:endParaRPr>
          </a:p>
          <a:p>
            <a:pPr marL="228600" indent="-182160">
              <a:lnSpc>
                <a:spcPct val="90000"/>
              </a:lnSpc>
              <a:spcBef>
                <a:spcPts val="1400"/>
              </a:spcBef>
              <a:buClr>
                <a:srgbClr val="a6b727"/>
              </a:buClr>
              <a:buSzPct val="80000"/>
              <a:buFont typeface="Corbel"/>
              <a:buChar char="•"/>
            </a:pPr>
            <a:r>
              <a:rPr b="0" lang="fr-FR" sz="2200" spc="-1" strike="noStrike">
                <a:solidFill>
                  <a:srgbClr val="a6b727"/>
                </a:solidFill>
                <a:latin typeface="Corbel"/>
              </a:rPr>
              <a:t>Réparti sur 6 jeux de données pour chaque type de tri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4_0" descr=""/>
          <p:cNvPicPr/>
          <p:nvPr/>
        </p:nvPicPr>
        <p:blipFill>
          <a:blip r:embed="rId1"/>
          <a:stretch/>
        </p:blipFill>
        <p:spPr>
          <a:xfrm>
            <a:off x="2634480" y="713160"/>
            <a:ext cx="8361720" cy="55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899</TotalTime>
  <Application>LibreOffice/7.0.2.2$Linux_X86_64 LibreOffice_project/3a01483fc371ab18cfca4bab0d636937da5eaf70</Application>
  <Words>338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2020-10-27T15:20:52Z</dcterms:created>
  <dc:creator>Anthony Jacquemin</dc:creator>
  <dc:description/>
  <dc:language>fr-FR</dc:language>
  <cp:lastModifiedBy/>
  <dcterms:modified xsi:type="dcterms:W3CDTF">2020-11-09T11:29:52Z</dcterms:modified>
  <cp:revision>20</cp:revision>
  <dc:subject/>
  <dc:title>Stage Cliiink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25</vt:i4>
  </property>
</Properties>
</file>